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44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8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4" r:id="rId37"/>
    <p:sldId id="295" r:id="rId38"/>
    <p:sldId id="291" r:id="rId39"/>
    <p:sldId id="292" r:id="rId40"/>
    <p:sldId id="293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9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9" r:id="rId110"/>
    <p:sldId id="364" r:id="rId111"/>
    <p:sldId id="365" r:id="rId112"/>
    <p:sldId id="366" r:id="rId113"/>
    <p:sldId id="367" r:id="rId114"/>
    <p:sldId id="368" r:id="rId115"/>
    <p:sldId id="370" r:id="rId116"/>
    <p:sldId id="372" r:id="rId117"/>
    <p:sldId id="373" r:id="rId118"/>
    <p:sldId id="374" r:id="rId119"/>
    <p:sldId id="375" r:id="rId120"/>
    <p:sldId id="376" r:id="rId121"/>
    <p:sldId id="377" r:id="rId122"/>
    <p:sldId id="379" r:id="rId123"/>
    <p:sldId id="378" r:id="rId124"/>
    <p:sldId id="380" r:id="rId125"/>
    <p:sldId id="381" r:id="rId126"/>
    <p:sldId id="382" r:id="rId127"/>
    <p:sldId id="383" r:id="rId128"/>
    <p:sldId id="384" r:id="rId129"/>
    <p:sldId id="385" r:id="rId130"/>
    <p:sldId id="391" r:id="rId131"/>
    <p:sldId id="386" r:id="rId132"/>
    <p:sldId id="387" r:id="rId133"/>
    <p:sldId id="388" r:id="rId134"/>
    <p:sldId id="389" r:id="rId135"/>
    <p:sldId id="390" r:id="rId136"/>
    <p:sldId id="392" r:id="rId137"/>
    <p:sldId id="393" r:id="rId138"/>
    <p:sldId id="394" r:id="rId139"/>
    <p:sldId id="395" r:id="rId140"/>
    <p:sldId id="396" r:id="rId141"/>
    <p:sldId id="397" r:id="rId142"/>
    <p:sldId id="399" r:id="rId143"/>
    <p:sldId id="400" r:id="rId144"/>
    <p:sldId id="401" r:id="rId145"/>
    <p:sldId id="402" r:id="rId146"/>
    <p:sldId id="398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20" r:id="rId164"/>
    <p:sldId id="419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8" r:id="rId178"/>
    <p:sldId id="433" r:id="rId179"/>
    <p:sldId id="434" r:id="rId180"/>
    <p:sldId id="435" r:id="rId181"/>
    <p:sldId id="436" r:id="rId182"/>
    <p:sldId id="437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5FA56-6FDD-47DD-B54F-E13E1F4B6EAD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8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5760-D46C-471B-805C-DC6ECC3F65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63434-83BE-434B-B57E-DFA831654C5B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6FE83-1CC2-412E-A974-5A1A65992C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1D02-37AC-4AA1-9E3E-539F04124506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124D9-3EB7-4556-A870-BCBE6FF9CA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FF12F-3967-474F-BABC-A3F9976D8ADC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1215C-8988-45B2-8D2E-912952C2DF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B08E-4696-48E2-AE54-AB5A2A2AC159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5C5B-5F12-4EDC-B3E9-49F5BC3309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D954C-C368-41C7-B852-0804197D33C6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6CFA-40AA-4E61-9189-05F3AEE5FA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32EC6-D951-47F5-8549-CE421AA3B9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93A20-8FB5-4AC4-8561-EAE8FEE40DF7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34B1-C15D-4704-BC3F-276DAC6761CA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3C48-ED6F-4F62-AA2D-E4F99A721B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0A0F-0CD1-484A-B873-103B46DE3F79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3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C160-E362-4FF0-BE97-75903FB471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D2B07-F933-44A1-B923-9AA3F0083F99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7AF9-239C-4EBE-A858-4BF46ACC52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0C87C-F014-449A-BBD8-3F13C9EB3B51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F2E8-316B-4821-8B33-BC7253D0DD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DBFB30C-2B1A-46D4-A179-51E909CB43D8}" type="datetimeFigureOut">
              <a:rPr lang="cs-CZ"/>
              <a:pPr>
                <a:defRPr/>
              </a:pPr>
              <a:t>26.6.2014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1D67584-61B3-4412-A027-5C59864ACE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11" r:id="rId2"/>
    <p:sldLayoutId id="2147483820" r:id="rId3"/>
    <p:sldLayoutId id="2147483812" r:id="rId4"/>
    <p:sldLayoutId id="2147483821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 descr="http://foto.turistika.cz/foto/13990/19709/full_7e9aa9_f_normalFile14-p31940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339752" y="3356992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  <a:latin typeface="Harrington" pitchFamily="82" charset="0"/>
              </a:rPr>
              <a:t>Družinová kronika 4</a:t>
            </a:r>
            <a:endParaRPr lang="cs-CZ" sz="3600" b="1" dirty="0">
              <a:solidFill>
                <a:schemeClr val="tx2"/>
              </a:solidFill>
              <a:latin typeface="Harrington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483768" y="4149080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chemeClr val="tx2"/>
                </a:solidFill>
                <a:latin typeface="Harrington" pitchFamily="82" charset="0"/>
              </a:rPr>
              <a:t>Školní rok 2013 - 2014</a:t>
            </a:r>
            <a:endParaRPr lang="cs-CZ" sz="3200" b="1" dirty="0">
              <a:solidFill>
                <a:schemeClr val="tx2"/>
              </a:solidFill>
              <a:latin typeface="Harrington" pitchFamily="8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pro obsah 3" descr="SAM_1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Zástupný symbol pro obsah 3" descr="SAM_2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Zástupný symbol pro obsah 3" descr="SAM_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4042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Zástupný symbol pro obsah 3" descr="SAM_2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60350"/>
            <a:ext cx="496887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435600" y="2708275"/>
            <a:ext cx="3275013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Kdo namotá bonbon na tužku</a:t>
            </a:r>
          </a:p>
          <a:p>
            <a:pPr algn="ctr">
              <a:defRPr/>
            </a:pP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nejrychleji?</a:t>
            </a:r>
          </a:p>
        </p:txBody>
      </p:sp>
    </p:spTree>
  </p:cSld>
  <p:clrMapOvr>
    <a:masterClrMapping/>
  </p:clrMapOvr>
  <p:transition>
    <p:circl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Zástupný symbol pro obsah 3" descr="SAM_2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Zástupný symbol pro obsah 3" descr="SAM_2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sah 1"/>
          <p:cNvSpPr>
            <a:spLocks noGrp="1"/>
          </p:cNvSpPr>
          <p:nvPr>
            <p:ph idx="1"/>
          </p:nvPr>
        </p:nvSpPr>
        <p:spPr>
          <a:xfrm>
            <a:off x="323850" y="1125538"/>
            <a:ext cx="8229600" cy="4572000"/>
          </a:xfrm>
        </p:spPr>
        <p:txBody>
          <a:bodyPr/>
          <a:lstStyle/>
          <a:p>
            <a:pPr algn="ctr"/>
            <a:r>
              <a:rPr lang="cs-CZ" sz="2400" b="1" smtClean="0">
                <a:latin typeface="Monotype Corsiva" pitchFamily="66" charset="0"/>
              </a:rPr>
              <a:t>Březen   zavedl nás do podhradí a do hradu. Dostali jsme pomalu středověkou náladu.Příběhy rytířů a sličných dam otvíraly knihy nám. Nad koncem rodu Přemysla Oráče, bylo nám do pláče.Do Čech Lucemburský Jan je povolán. Povídáme si o Karlovi, jeho synovi, jak postavit dal most,dnes Prahy skvost, jak podporoval vzdělanost.. Erby měl každý rod, rytíř meč a dámy ozbrojený doprovod. Avšak v podhradí nám to neladí. Lidé tu na pána dřeli a bídu měli.</a:t>
            </a:r>
          </a:p>
          <a:p>
            <a:pPr algn="ctr"/>
            <a:r>
              <a:rPr lang="cs-CZ" sz="2400" b="1" smtClean="0">
                <a:latin typeface="Monotype Corsiva" pitchFamily="66" charset="0"/>
              </a:rPr>
              <a:t>My si taky postavíme hrad. Uprostřed lesů bude stát. Princezna v něm bydlí. Má postel s nebesy a královskou židli. Ale co dělat, když princezna se ztratí? Král běduje. Který rytíř ji od čaroděje vrátí? No přece ten ,který hloupý není a každý úkol hravě splní. 22.březen, voda má svůj den a povíme si jen, kde se voda bere, proč si ji lidé cení, proč někde téměř není. Odpovíme na všechny otázky a prohlížíme obrázky. Nakonec musíme našim zvířátkům upravit fazónu. Jedou totiž soutěžit na „Malou Prima sezónu“.</a:t>
            </a:r>
          </a:p>
          <a:p>
            <a:endParaRPr lang="cs-CZ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-1714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cs-CZ" sz="5400" b="1" smtClean="0">
                <a:solidFill>
                  <a:schemeClr val="accent4"/>
                </a:solidFill>
                <a:latin typeface="Monotype Corsiva" pitchFamily="66" charset="0"/>
              </a:rPr>
              <a:t>Březen</a:t>
            </a:r>
            <a:endParaRPr lang="cs-CZ" sz="5400" b="1">
              <a:solidFill>
                <a:schemeClr val="accent4"/>
              </a:solidFill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39975" y="620713"/>
            <a:ext cx="5429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Na hradě a v podhradí</a:t>
            </a:r>
          </a:p>
        </p:txBody>
      </p:sp>
    </p:spTree>
  </p:cSld>
  <p:clrMapOvr>
    <a:masterClrMapping/>
  </p:clrMapOvr>
  <p:transition>
    <p:circl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Zástupný symbol pro obsah 3" descr="SAM_2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37832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11620" name="Obrázek 4" descr="SAM_21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3529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Zástupný symbol pro obsah 3" descr="SAM_21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Zástupný symbol pro obsah 4" descr="SAM_2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24863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Zástupný symbol pro obsah 3" descr="SAM_2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Zástupný symbol pro obsah 3" descr="SAM_1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14325"/>
            <a:ext cx="8424862" cy="61388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Zástupný symbol pro obsah 3" descr="SAM_2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260350"/>
            <a:ext cx="840422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Zástupný symbol pro obsah 3" descr="SAM_2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Zástupný symbol pro obsah 3" descr="SAM_2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978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Zástupný symbol pro obsah 3" descr="SAM_2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333375"/>
            <a:ext cx="85740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Zástupný symbol pro obsah 3" descr="SAM_2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Zástupný symbol pro obsah 3" descr="SAM_2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56932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Zástupný symbol pro obsah 3" descr="SAM_2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56932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9667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Zástupný symbol pro obsah 3" descr="SAM_2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88913"/>
            <a:ext cx="4608512" cy="6408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076825" y="2349500"/>
            <a:ext cx="3876675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Dobroty z královské tabule</a:t>
            </a:r>
            <a:endParaRPr lang="cs-CZ" sz="6000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Zástupný symbol pro obsah 3" descr="SAM_2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23908" name="TextovéPole 4"/>
          <p:cNvSpPr txBox="1">
            <a:spLocks noChangeArrowheads="1"/>
          </p:cNvSpPr>
          <p:nvPr/>
        </p:nvSpPr>
        <p:spPr bwMode="auto">
          <a:xfrm>
            <a:off x="3059113" y="6488113"/>
            <a:ext cx="3532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Monotype Corsiva" pitchFamily="66" charset="0"/>
              </a:rPr>
              <a:t>Plníme březnový úkol novinářské soutěže</a:t>
            </a:r>
          </a:p>
        </p:txBody>
      </p:sp>
    </p:spTree>
  </p:cSld>
  <p:clrMapOvr>
    <a:masterClrMapping/>
  </p:clrMapOvr>
  <p:transition>
    <p:circl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Zástupný symbol pro obsah 3" descr="SAM_2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392613" cy="63357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24932" name="Obrázek 4" descr="SAM_2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88913"/>
            <a:ext cx="4516438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3" name="TextovéPole 5"/>
          <p:cNvSpPr txBox="1">
            <a:spLocks noChangeArrowheads="1"/>
          </p:cNvSpPr>
          <p:nvPr/>
        </p:nvSpPr>
        <p:spPr bwMode="auto">
          <a:xfrm>
            <a:off x="2627313" y="6021388"/>
            <a:ext cx="3789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Monotype Corsiva" pitchFamily="66" charset="0"/>
              </a:rPr>
              <a:t>Posíláme do soutěže Malá Prima sezóna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Zástupný symbol pro obsah 4" descr="SAM_1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404813"/>
            <a:ext cx="84042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Zástupný symbol pro obsah 3" descr="SAM_2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260350"/>
            <a:ext cx="8404225" cy="61928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25956" name="TextovéPole 4"/>
          <p:cNvSpPr txBox="1">
            <a:spLocks noChangeArrowheads="1"/>
          </p:cNvSpPr>
          <p:nvPr/>
        </p:nvSpPr>
        <p:spPr bwMode="auto">
          <a:xfrm>
            <a:off x="1908175" y="5949950"/>
            <a:ext cx="5541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Monotype Corsiva" pitchFamily="66" charset="0"/>
              </a:rPr>
              <a:t>Obrázek T. Modré pro soutěž Malá Prima sezóna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Zástupný symbol pro obsah 3" descr="SAM_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1788"/>
            <a:ext cx="8642350" cy="62658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26980" name="TextovéPole 4"/>
          <p:cNvSpPr txBox="1">
            <a:spLocks noChangeArrowheads="1"/>
          </p:cNvSpPr>
          <p:nvPr/>
        </p:nvSpPr>
        <p:spPr bwMode="auto">
          <a:xfrm>
            <a:off x="2627313" y="5373688"/>
            <a:ext cx="421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Monotype Corsiva" pitchFamily="66" charset="0"/>
              </a:rPr>
              <a:t>A ještě  obrázky V.Vackové a S. Kadaníkové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850" y="2060575"/>
            <a:ext cx="8229600" cy="4572000"/>
          </a:xfrm>
        </p:spPr>
        <p:txBody>
          <a:bodyPr/>
          <a:lstStyle/>
          <a:p>
            <a:pPr algn="ctr">
              <a:defRPr/>
            </a:pPr>
            <a:r>
              <a:rPr lang="cs-CZ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Pyžamkový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den jde na </a:t>
            </a:r>
            <a:r>
              <a:rPr lang="cs-CZ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apríla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jen. Pohádky na dobrou noc, jen polštáře nic moc. Vstávejte však, hola, </a:t>
            </a:r>
            <a:r>
              <a:rPr lang="cs-CZ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hola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velikonoční tvoření vás volá. Beránci, vajíčka,kuřátka, slepičky,zajíci, pomlázky a koledy se povedly a na malé velikonoční výstavě v plné kráse předvedly. A jedna bílá slepice, co líbila se velice,na soutěž nám cestovala. Do Mariánských Lázní směřovala. Otázky pro zajímavou osobnost –fotbalového trenéra pana  Z. </a:t>
            </a:r>
            <a:r>
              <a:rPr lang="cs-CZ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Joudala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, dvojice reportérů Studia Ferdy Mravence za úkol dostala. Radíme se, co Zemi dát k svátku, aby se na ni v budoucnu lépe žilo a nezůstaly nám jen vzpomínky na památku. Že zdravý nejdál dochodíš, potvrzujeme novou soutěží s názvem: „Víš, co jíš?“ A než přijde první den v máji, čarodějnice svůj den mají</a:t>
            </a:r>
            <a:r>
              <a:rPr lang="cs-CZ" sz="2400" b="1" dirty="0" smtClean="0">
                <a:latin typeface="Monotype Corsiva" pitchFamily="66" charset="0"/>
              </a:rPr>
              <a:t>.</a:t>
            </a:r>
          </a:p>
          <a:p>
            <a:pPr algn="ctr">
              <a:defRPr/>
            </a:pPr>
            <a:endParaRPr lang="cs-CZ" sz="2800" b="1" dirty="0">
              <a:latin typeface="Monotype Corsiva" pitchFamily="66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563938" y="549275"/>
            <a:ext cx="1285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Duben</a:t>
            </a:r>
          </a:p>
        </p:txBody>
      </p:sp>
      <p:sp>
        <p:nvSpPr>
          <p:cNvPr id="128005" name="TextovéPole 4"/>
          <p:cNvSpPr txBox="1">
            <a:spLocks noChangeArrowheads="1"/>
          </p:cNvSpPr>
          <p:nvPr/>
        </p:nvSpPr>
        <p:spPr bwMode="auto">
          <a:xfrm>
            <a:off x="2339975" y="1341438"/>
            <a:ext cx="4492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dirty="0">
                <a:solidFill>
                  <a:srgbClr val="FFFF00"/>
                </a:solidFill>
                <a:latin typeface="Monotype Corsiva" pitchFamily="66" charset="0"/>
              </a:rPr>
              <a:t>Mašle sem, mašle tam..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Zástupný symbol pro obsah 3" descr="SAM_2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68300"/>
            <a:ext cx="8496300" cy="61563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Zástupný symbol pro obsah 3" descr="SAM_2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Zástupný symbol pro obsah 4" descr="SAM_2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738687" cy="6318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31076" name="Obrázek 5" descr="SAM_21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0350"/>
            <a:ext cx="419258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Zástupný symbol pro obsah 3" descr="SAM_2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378325" cy="62674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32100" name="Obrázek 4" descr="SAM_19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4321175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Zástupný symbol pro obsah 3" descr="SAM_1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378325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33124" name="Obrázek 4" descr="SAM_20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35451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Zástupný symbol pro obsah 3" descr="SAM_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Zástupný symbol pro obsah 3" descr="SAM_2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Zástupný symbol pro obsah 3" descr="SAM_1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0674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Zástupný symbol pro obsah 3" descr="SAM_2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Zástupný symbol pro obsah 3" descr="FILE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681537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37220" name="Obrázek 4" descr="SAM_22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44259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TextovéPole 5"/>
          <p:cNvSpPr txBox="1">
            <a:spLocks noChangeArrowheads="1"/>
          </p:cNvSpPr>
          <p:nvPr/>
        </p:nvSpPr>
        <p:spPr bwMode="auto">
          <a:xfrm>
            <a:off x="395288" y="3789363"/>
            <a:ext cx="1924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2060"/>
                </a:solidFill>
                <a:latin typeface="Comic Sans MS" pitchFamily="66" charset="0"/>
              </a:rPr>
              <a:t>Děvčata malují,</a:t>
            </a:r>
          </a:p>
          <a:p>
            <a:r>
              <a:rPr lang="cs-CZ" b="1">
                <a:solidFill>
                  <a:srgbClr val="002060"/>
                </a:solidFill>
                <a:latin typeface="Comic Sans MS" pitchFamily="66" charset="0"/>
              </a:rPr>
              <a:t>kluci si hrají</a:t>
            </a:r>
          </a:p>
          <a:p>
            <a:r>
              <a:rPr lang="cs-CZ" b="1">
                <a:solidFill>
                  <a:srgbClr val="002060"/>
                </a:solidFill>
                <a:latin typeface="Comic Sans MS" pitchFamily="66" charset="0"/>
              </a:rPr>
              <a:t>na reportéry.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Zástupný symbol pro obsah 3" descr="SAM_1986.JPG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404813"/>
            <a:ext cx="8332788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Zástupný symbol pro obsah 3" descr="SAM_2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1788"/>
            <a:ext cx="8424862" cy="61928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Zástupný symbol pro obsah 3" descr="SAM_2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96300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Zástupný symbol pro obsah 3" descr="SAM_2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353425" cy="60166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Zástupný symbol pro obsah 3" descr="SAM_2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569325" cy="61928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Zástupný symbol pro obsah 3" descr="SAM_2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96300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Zástupný symbol pro obsah 3" descr="SAM_2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24863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Zástupný symbol pro obsah 3" descr="SAM_2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332788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850" y="2708275"/>
            <a:ext cx="8229600" cy="4572000"/>
          </a:xfrm>
        </p:spPr>
        <p:txBody>
          <a:bodyPr/>
          <a:lstStyle/>
          <a:p>
            <a:pPr algn="ctr">
              <a:defRPr/>
            </a:pPr>
            <a:r>
              <a:rPr lang="cs-CZ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Družina si oblékla pestrý barevný kabátek a nesvlékla ho ani ve svátek. Draci předvedly svůj let. Přišel Rozmarýnek , i Ferda je zpět. Strašidlo vítá vás u vchodu, navodí příznivou pohodu.Dyně zahradní, úsměv má parádní a podzimní panáci přišli o práci. </a:t>
            </a:r>
          </a:p>
          <a:p>
            <a:pPr algn="ctr">
              <a:defRPr/>
            </a:pPr>
            <a:r>
              <a:rPr lang="cs-CZ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 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07904" y="260648"/>
            <a:ext cx="8229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Říjen</a:t>
            </a:r>
            <a:endParaRPr lang="cs-CZ" sz="4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15616" y="1556792"/>
            <a:ext cx="69846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Divoké husy na odletu, konec babímu létu</a:t>
            </a:r>
          </a:p>
        </p:txBody>
      </p:sp>
    </p:spTree>
  </p:cSld>
  <p:clrMapOvr>
    <a:masterClrMapping/>
  </p:clrMapOvr>
  <p:transition>
    <p:circl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Zástupný symbol pro obsah 3" descr="SAM_2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3534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Zástupný symbol pro obsah 3" descr="SAM_2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24815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47460" name="Obrázek 4" descr="SAM_22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33375"/>
            <a:ext cx="42449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Zástupný symbol pro obsah 3" descr="SAM_2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Zástupný symbol pro obsah 3" descr="SAM_2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Zástupný symbol pro obsah 3" descr="SAM_22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572000"/>
          </a:xfrm>
        </p:spPr>
        <p:txBody>
          <a:bodyPr/>
          <a:lstStyle/>
          <a:p>
            <a:pPr algn="ctr">
              <a:defRPr/>
            </a:pPr>
            <a:r>
              <a:rPr lang="cs-CZ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Ty náš světe, to nám to tu pěkně kvete. V soutěži  „Moje oblíbená květina“ Janda Tomáš první místo, Bednářová Sára třetí, máme radost, milé děti. A teď květinky pro naše maminky. Vůbec nevadí ,že jsou z látky , či papíru. Vznikaly s láskou na míru. V cukrárně „U sluníček čekají na ně sladké dobroty,tanečky, pohádka, básničky a další novoty. Noví prvňáčci přijdou k zápisu. Dárečky pro ně  máme tu. Protože žijeme v Evropě,povídáme si o ní a ukazujeme na mapě.  A taky přišel kouzelník, co předvedl nám spoustu kouzel, až se tomu rozum vzpouzel. Jmenoval se  Miloš Malý (Mistr ČR v mikromagii) a někteří již z </a:t>
            </a:r>
            <a:r>
              <a:rPr lang="cs-CZ" sz="2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Talentmanie</a:t>
            </a:r>
            <a:r>
              <a:rPr lang="cs-CZ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ho znali. 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492500" y="333375"/>
            <a:ext cx="190658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4000" b="1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Květen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771800" y="980728"/>
            <a:ext cx="323678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Evropské turné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Zástupný symbol pro obsah 3" descr="P515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Zástupný symbol pro obsah 3" descr="P515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6700"/>
            <a:ext cx="4321175" cy="62579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53604" name="Obrázek 4" descr="SAM_21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0350"/>
            <a:ext cx="394811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TextovéPole 5"/>
          <p:cNvSpPr txBox="1">
            <a:spLocks noChangeArrowheads="1"/>
          </p:cNvSpPr>
          <p:nvPr/>
        </p:nvSpPr>
        <p:spPr bwMode="auto">
          <a:xfrm>
            <a:off x="5435600" y="4581525"/>
            <a:ext cx="2855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92D050"/>
                </a:solidFill>
                <a:latin typeface="Monotype Corsiva" pitchFamily="66" charset="0"/>
              </a:rPr>
              <a:t>Terezčin soutěžní obrázek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Zástupný symbol pro obsah 3" descr="SAM_2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772025" cy="636428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54628" name="Obrázek 4" descr="SAM_23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388" y="188913"/>
            <a:ext cx="41290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Obrázek 5" descr="SAM_23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284538"/>
            <a:ext cx="41052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Zástupný symbol pro obsah 3" descr="SAM_2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249738" cy="33210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55652" name="Obrázek 4" descr="SAM_23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00438"/>
            <a:ext cx="42497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Obrázek 5" descr="SAM_23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88913"/>
            <a:ext cx="4335462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Zástupný symbol pro obsah 3" descr="SAM_1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46405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8436" name="Obrázek 4" descr="SAM_14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2989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Zástupný symbol pro obsah 3" descr="SAM_2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260350"/>
            <a:ext cx="8501062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Zástupný symbol pro obsah 3" descr="SAM_2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97887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Zástupný symbol pro obsah 3" descr="SAM_2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392613" cy="63579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58724" name="Obrázek 4" descr="SAM_23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88913"/>
            <a:ext cx="4465637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Obrázek 5" descr="SAM_232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429000"/>
            <a:ext cx="43799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ovéPole 6"/>
          <p:cNvSpPr txBox="1">
            <a:spLocks noChangeArrowheads="1"/>
          </p:cNvSpPr>
          <p:nvPr/>
        </p:nvSpPr>
        <p:spPr bwMode="auto">
          <a:xfrm>
            <a:off x="7092950" y="5876925"/>
            <a:ext cx="1397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Veselé scénky</a:t>
            </a:r>
          </a:p>
        </p:txBody>
      </p:sp>
    </p:spTree>
  </p:cSld>
  <p:clrMapOvr>
    <a:masterClrMapping/>
  </p:clrMapOvr>
  <p:transition>
    <p:circl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Zástupný symbol pro obsah 3" descr="SAM_2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404813"/>
            <a:ext cx="84296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Zástupný symbol pro obsah 3" descr="SAM_2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2487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Zástupný symbol pro obsah 3" descr="SAM_2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Zástupný symbol pro obsah 3" descr="SAM_2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17671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219200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62820" name="Obrázek 4" descr="SAM_23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"/>
            <a:ext cx="4246563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Zástupný symbol pro obsah 3" descr="SAM_2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319588" cy="61928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219700" y="2565400"/>
            <a:ext cx="280035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Poznáváme  vlajky států Evropy</a:t>
            </a:r>
          </a:p>
        </p:txBody>
      </p:sp>
    </p:spTree>
  </p:cSld>
  <p:clrMapOvr>
    <a:masterClrMapping/>
  </p:clrMapOvr>
  <p:transition>
    <p:circl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Zástupný symbol pro obsah 3" descr="SAM_2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916238" y="2349500"/>
            <a:ext cx="2624137" cy="64611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Kouzelník Miloš Malý, Mistr ČR v mikromagii</a:t>
            </a:r>
          </a:p>
        </p:txBody>
      </p:sp>
    </p:spTree>
  </p:cSld>
  <p:clrMapOvr>
    <a:masterClrMapping/>
  </p:clrMapOvr>
  <p:transition>
    <p:circl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Zástupný symbol pro obsah 3" descr="SAM_2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3" descr="SAM_1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96300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Zástupný symbol pro obsah 3" descr="SAM_23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97887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Zástupný symbol pro obsah 3" descr="SAM_2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5693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Zástupný symbol pro obsah 3" descr="SAM_2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332788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Zástupný symbol pro obsah 3" descr="SAM_2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978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Zástupný symbol pro obsah 3" descr="SAM_2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404813"/>
            <a:ext cx="84042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Zástupný symbol pro obsah 1"/>
          <p:cNvSpPr>
            <a:spLocks noGrp="1"/>
          </p:cNvSpPr>
          <p:nvPr>
            <p:ph idx="1"/>
          </p:nvPr>
        </p:nvSpPr>
        <p:spPr>
          <a:xfrm>
            <a:off x="755576" y="1772816"/>
            <a:ext cx="7416800" cy="4679950"/>
          </a:xfrm>
        </p:spPr>
        <p:txBody>
          <a:bodyPr/>
          <a:lstStyle/>
          <a:p>
            <a:pPr algn="ctr"/>
            <a:r>
              <a:rPr lang="cs-CZ" sz="2400" b="1" dirty="0" smtClean="0">
                <a:solidFill>
                  <a:srgbClr val="92D050"/>
                </a:solidFill>
                <a:latin typeface="Monotype Corsiva" pitchFamily="66" charset="0"/>
              </a:rPr>
              <a:t>A slavilo se ,soutěžilo,  veselilo,každý dostal dárek malinký. O naše bříška staraly se maminky.Napekly a nakoupily dobroty, co ladily nám do noty. Pak družina najednou vypadá jako louka. Všude nějaká kytka kouká.  Kdo jejich jména ví ? Atlas květin napoví.  V zdravém těle zdravý duch, to všichni víme.  Rádi ve štafetě , skocích do dálky a  malé kopané soutěžíme.</a:t>
            </a:r>
          </a:p>
          <a:p>
            <a:pPr algn="ctr"/>
            <a:r>
              <a:rPr lang="cs-CZ" sz="2400" b="1" dirty="0" smtClean="0">
                <a:solidFill>
                  <a:srgbClr val="92D050"/>
                </a:solidFill>
                <a:latin typeface="Monotype Corsiva" pitchFamily="66" charset="0"/>
              </a:rPr>
              <a:t>Venku  slunce pálí, rozhodlo se,že nás spálí.  Nechce přestat hřát. Takhle se už nedá dýchat, ani hrát! Voda si však poradí. Naše rozpálená těla dokonale ochladí.</a:t>
            </a:r>
          </a:p>
          <a:p>
            <a:pPr algn="ctr"/>
            <a:r>
              <a:rPr lang="cs-CZ" sz="2400" b="1" dirty="0" smtClean="0">
                <a:solidFill>
                  <a:srgbClr val="92D050"/>
                </a:solidFill>
                <a:latin typeface="Monotype Corsiva" pitchFamily="66" charset="0"/>
              </a:rPr>
              <a:t>Čas  pokročil a my máme tušení, že čeká nás se školu loučení. Prázdniny </a:t>
            </a:r>
            <a:r>
              <a:rPr lang="cs-CZ" sz="2400" b="1" dirty="0" err="1" smtClean="0">
                <a:solidFill>
                  <a:srgbClr val="92D050"/>
                </a:solidFill>
                <a:latin typeface="Monotype Corsiva" pitchFamily="66" charset="0"/>
              </a:rPr>
              <a:t>milujem</a:t>
            </a:r>
            <a:r>
              <a:rPr lang="cs-CZ" sz="2400" b="1" dirty="0" smtClean="0">
                <a:solidFill>
                  <a:srgbClr val="92D050"/>
                </a:solidFill>
                <a:latin typeface="Monotype Corsiva" pitchFamily="66" charset="0"/>
              </a:rPr>
              <a:t>, a tak si je </a:t>
            </a:r>
            <a:r>
              <a:rPr lang="cs-CZ" sz="2400" b="1" dirty="0" err="1" smtClean="0">
                <a:solidFill>
                  <a:srgbClr val="92D050"/>
                </a:solidFill>
                <a:latin typeface="Monotype Corsiva" pitchFamily="66" charset="0"/>
              </a:rPr>
              <a:t>užijem</a:t>
            </a:r>
            <a:r>
              <a:rPr lang="cs-CZ" sz="2400" b="1" dirty="0" smtClean="0">
                <a:solidFill>
                  <a:srgbClr val="92D050"/>
                </a:solidFill>
                <a:latin typeface="Monotype Corsiva" pitchFamily="66" charset="0"/>
              </a:rPr>
              <a:t>. Přijdeme zas, až dva měsíce pootočí listy v kalendáři a na dalším objeví se září.</a:t>
            </a: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419872" y="0"/>
            <a:ext cx="8229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dirty="0" smtClean="0">
                <a:solidFill>
                  <a:srgbClr val="FF0000"/>
                </a:solidFill>
                <a:latin typeface="Monotype Corsiva" pitchFamily="66" charset="0"/>
              </a:rPr>
              <a:t>Červen</a:t>
            </a:r>
            <a:endParaRPr lang="cs-CZ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27784" y="1124744"/>
            <a:ext cx="475138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4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Voňavá zahrádka</a:t>
            </a:r>
          </a:p>
        </p:txBody>
      </p:sp>
    </p:spTree>
  </p:cSld>
  <p:clrMapOvr>
    <a:masterClrMapping/>
  </p:clrMapOvr>
  <p:transition>
    <p:circl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Zástupný symbol pro obsah 3" descr="SAM_2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445135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73060" name="Obrázek 4" descr="SAM_24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41560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Zástupný symbol pro obsah 3" descr="SAM_24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46405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003800" y="2565400"/>
            <a:ext cx="3151825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 </a:t>
            </a: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To je dobrota!</a:t>
            </a:r>
          </a:p>
          <a:p>
            <a:pPr algn="ctr">
              <a:defRPr/>
            </a:pP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Pozor na bříška,</a:t>
            </a:r>
          </a:p>
          <a:p>
            <a:pPr algn="ctr">
              <a:defRPr/>
            </a:pP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nemusíte slupnout</a:t>
            </a:r>
          </a:p>
          <a:p>
            <a:pPr algn="ctr">
              <a:defRPr/>
            </a:pP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všechno naráz!</a:t>
            </a:r>
          </a:p>
        </p:txBody>
      </p:sp>
    </p:spTree>
  </p:cSld>
  <p:clrMapOvr>
    <a:masterClrMapping/>
  </p:clrMapOvr>
  <p:transition>
    <p:circl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Zástupný symbol pro obsah 4" descr="SAM_2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3534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Zástupný symbol pro obsah 3" descr="SAM_2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424862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 descr="SAM_1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1788"/>
            <a:ext cx="8496300" cy="61928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Zástupný symbol pro obsah 3" descr="SAM_2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Zástupný symbol pro obsah 3" descr="SAM_2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569325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Zástupný symbol pro obsah 3" descr="SAM_24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76250"/>
            <a:ext cx="8569325" cy="59769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Zástupný symbol pro obsah 3" descr="SAM_2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Zástupný symbol pro obsah 3" descr="SAM_2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404813"/>
            <a:ext cx="8501062" cy="59769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276600" y="6308725"/>
            <a:ext cx="3360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Kdo uloví nejvíc rybiček ?</a:t>
            </a:r>
          </a:p>
        </p:txBody>
      </p:sp>
    </p:spTree>
  </p:cSld>
  <p:clrMapOvr>
    <a:masterClrMapping/>
  </p:clrMapOvr>
  <p:transition>
    <p:circl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Zástupný symbol pro obsah 3" descr="SAM_2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2276" name="TextovéPole 4"/>
          <p:cNvSpPr txBox="1">
            <a:spLocks noChangeArrowheads="1"/>
          </p:cNvSpPr>
          <p:nvPr/>
        </p:nvSpPr>
        <p:spPr bwMode="auto">
          <a:xfrm>
            <a:off x="2195513" y="5661025"/>
            <a:ext cx="4957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omic Sans MS" pitchFamily="66" charset="0"/>
              </a:rPr>
              <a:t>Kdo  hodí nejvíc míčků do koše?</a:t>
            </a:r>
          </a:p>
        </p:txBody>
      </p:sp>
    </p:spTree>
  </p:cSld>
  <p:clrMapOvr>
    <a:masterClrMapping/>
  </p:clrMapOvr>
  <p:transition>
    <p:circl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Zástupný symbol pro obsah 3" descr="SAM_2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332788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987675" y="5516563"/>
            <a:ext cx="33845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Skupinové chlazení</a:t>
            </a:r>
          </a:p>
        </p:txBody>
      </p:sp>
    </p:spTree>
  </p:cSld>
  <p:clrMapOvr>
    <a:masterClrMapping/>
  </p:clrMapOvr>
  <p:transition>
    <p:circl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Zástupný symbol pro obsah 3" descr="SAM_2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Zástupný symbol pro obsah 3" descr="SAM_2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66137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276600" y="5661025"/>
            <a:ext cx="2692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Štafetový běh</a:t>
            </a:r>
          </a:p>
        </p:txBody>
      </p:sp>
    </p:spTree>
  </p:cSld>
  <p:clrMapOvr>
    <a:masterClrMapping/>
  </p:clrMapOvr>
  <p:transition>
    <p:circl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Zástupný symbol pro obsah 3" descr="SAM_2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4042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Zástupný symbol pro obsah 3" descr="SAM_1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4392613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1508" name="Obrázek 4" descr="SAM_14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33375"/>
            <a:ext cx="42989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Zástupný symbol pro obsah 3" descr="SAM_2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916238" y="5445125"/>
            <a:ext cx="28797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Cílová rovinka</a:t>
            </a:r>
          </a:p>
        </p:txBody>
      </p:sp>
    </p:spTree>
  </p:cSld>
  <p:clrMapOvr>
    <a:masterClrMapping/>
  </p:clrMapOvr>
  <p:transition>
    <p:circl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Zástupný symbol pro obsah 3" descr="SAM_2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8405812" cy="59769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203575" y="5300663"/>
            <a:ext cx="261937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Malá kopaná</a:t>
            </a:r>
          </a:p>
        </p:txBody>
      </p:sp>
    </p:spTree>
  </p:cSld>
  <p:clrMapOvr>
    <a:masterClrMapping/>
  </p:clrMapOvr>
  <p:transition>
    <p:circl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Zástupný symbol pro obsah 5" descr="SAM_2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5693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563938" y="4724400"/>
            <a:ext cx="2276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Skok do dálky</a:t>
            </a:r>
          </a:p>
        </p:txBody>
      </p:sp>
    </p:spTree>
  </p:cSld>
  <p:clrMapOvr>
    <a:masterClrMapping/>
  </p:clrMapOvr>
  <p:transition>
    <p:circl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Zástupný symbol pro obsah 3" descr="SAM_2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Zástupný symbol pro obsah 3" descr="SAM_2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Zástupný symbol pro obsah 3" descr="SAM_24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Zástupný symbol pro obsah 3" descr="SAM_2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96300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Zástupný symbol pro obsah 3" descr="SAM_2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96300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Zástupný symbol pro obsah 3" descr="SAM_2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95588" name="TextovéPole 4"/>
          <p:cNvSpPr txBox="1">
            <a:spLocks noChangeArrowheads="1"/>
          </p:cNvSpPr>
          <p:nvPr/>
        </p:nvSpPr>
        <p:spPr bwMode="auto">
          <a:xfrm>
            <a:off x="1476375" y="5876925"/>
            <a:ext cx="7172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002060"/>
                </a:solidFill>
                <a:latin typeface="Comic Sans MS" pitchFamily="66" charset="0"/>
              </a:rPr>
              <a:t>Malujeme květiny  - </a:t>
            </a:r>
            <a:r>
              <a:rPr lang="cs-CZ" sz="2000" b="1">
                <a:solidFill>
                  <a:srgbClr val="002060"/>
                </a:solidFill>
                <a:latin typeface="Comic Sans MS" pitchFamily="66" charset="0"/>
              </a:rPr>
              <a:t>zapouštíme</a:t>
            </a:r>
            <a:r>
              <a:rPr lang="cs-CZ" b="1">
                <a:solidFill>
                  <a:srgbClr val="002060"/>
                </a:solidFill>
                <a:latin typeface="Comic Sans MS" pitchFamily="66" charset="0"/>
              </a:rPr>
              <a:t> barvy do vlhkého plátna.</a:t>
            </a:r>
          </a:p>
        </p:txBody>
      </p:sp>
    </p:spTree>
  </p:cSld>
  <p:clrMapOvr>
    <a:masterClrMapping/>
  </p:clrMapOvr>
  <p:transition>
    <p:circl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Zástupný symbol pro obsah 3" descr="SAM_2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4042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Zástupný symbol pro obsah 3" descr="SAM_1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24815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2532" name="Obrázek 4" descr="SAM_144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0350"/>
            <a:ext cx="4224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Obrázek 5" descr="SAM_14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13100"/>
            <a:ext cx="4200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Zástupný symbol pro obsah 3" descr="SAM_2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28805" y="2420938"/>
            <a:ext cx="8465779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A než  opravdu vyrazíme na prázdniny,musíme ještě </a:t>
            </a:r>
          </a:p>
          <a:p>
            <a:pPr algn="ctr">
              <a:defRPr/>
            </a:pPr>
            <a:r>
              <a:rPr lang="cs-CZ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poděkovat  paní ředitelce, pedagogickému sboru, </a:t>
            </a:r>
          </a:p>
          <a:p>
            <a:pPr algn="ctr">
              <a:defRPr/>
            </a:pPr>
            <a:r>
              <a:rPr lang="cs-CZ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panu </a:t>
            </a:r>
            <a:r>
              <a:rPr lang="cs-CZ" sz="3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Z</a:t>
            </a:r>
            <a:r>
              <a:rPr lang="cs-CZ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.</a:t>
            </a:r>
            <a:r>
              <a:rPr lang="cs-CZ" sz="32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Joudalovi</a:t>
            </a:r>
            <a:r>
              <a:rPr lang="cs-CZ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a všem rodičům za vzornou spolupráci.</a:t>
            </a:r>
          </a:p>
          <a:p>
            <a:pPr algn="ctr">
              <a:defRPr/>
            </a:pPr>
            <a:endParaRPr lang="cs-CZ" sz="32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47813" y="4581525"/>
            <a:ext cx="583364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Hezké prázdniny a zase v září!</a:t>
            </a:r>
          </a:p>
        </p:txBody>
      </p:sp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sz="3200" dirty="0" smtClean="0">
                <a:latin typeface="Monotype Corsiva" pitchFamily="66" charset="0"/>
              </a:rPr>
              <a:t>Poznáváme  školu, družinu ,hřiště a okolí, jak nám to čas dovolí. Zodpovíme si důležité otázky a ostatní  poví obrázky. Budeme „Sluníčková družina“ a náš příběh právě začíná. Září se přívětivě tváří. Obrázek maluje v kalendáři. Maluje cestu do školy. Zas do ní chodíme a máme úkoly. Město našich snů bylo předmětem tvoření mnoha dalších dnů. Z polystyrénu, papíru, plátna, lepenky a špejlí vznikly  modely  plaveckého areálu a dopravního hřiště. Přáli bychom si je v budoucnosti jistě.</a:t>
            </a:r>
          </a:p>
          <a:p>
            <a:pPr algn="ctr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Učíme se společně, jak se chovat </a:t>
            </a:r>
            <a:r>
              <a:rPr lang="cs-CZ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bezpečně.</a:t>
            </a:r>
            <a:endParaRPr lang="cs-CZ" sz="4400" dirty="0">
              <a:solidFill>
                <a:schemeClr val="accent5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124" name="TextovéPole 4"/>
          <p:cNvSpPr txBox="1">
            <a:spLocks noChangeArrowheads="1"/>
          </p:cNvSpPr>
          <p:nvPr/>
        </p:nvSpPr>
        <p:spPr bwMode="auto">
          <a:xfrm>
            <a:off x="3851275" y="620713"/>
            <a:ext cx="9941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dirty="0">
                <a:latin typeface="Monotype Corsiva" pitchFamily="66" charset="0"/>
              </a:rPr>
              <a:t>Září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pro obsah 3" descr="SAM_1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709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symbol pro obsah 3" descr="SAM_1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53437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Zástupný symbol pro obsah 3" descr="SAM_1532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464050" cy="61722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5604" name="Obrázek 4" descr="SAM_1533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775" y="333375"/>
            <a:ext cx="4198938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ovéPole 6"/>
          <p:cNvSpPr txBox="1">
            <a:spLocks noChangeArrowheads="1"/>
          </p:cNvSpPr>
          <p:nvPr/>
        </p:nvSpPr>
        <p:spPr bwMode="auto">
          <a:xfrm>
            <a:off x="1331913" y="333375"/>
            <a:ext cx="2117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C00000"/>
                </a:solidFill>
                <a:latin typeface="Harrington" pitchFamily="82" charset="0"/>
              </a:rPr>
              <a:t>Papíroví draci</a:t>
            </a:r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Zástupný symbol pro obsah 3" descr="SAM_14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371475"/>
            <a:ext cx="8207375" cy="60277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Zástupný symbol pro obsah 3" descr="SAM_1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ástupný symbol pro obsah 4" descr="SAM_1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Zástupný symbol pro obsah 3" descr="SAM_1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Zástupný symbol pro obsah 3" descr="SAM_1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Zástupný symbol pro obsah 3" descr="SAM_1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72000"/>
          </a:xfrm>
        </p:spPr>
        <p:txBody>
          <a:bodyPr/>
          <a:lstStyle/>
          <a:p>
            <a:pPr algn="ctr"/>
            <a:r>
              <a:rPr lang="cs-CZ" sz="2400" b="1" dirty="0" smtClean="0">
                <a:solidFill>
                  <a:schemeClr val="accent2"/>
                </a:solidFill>
                <a:latin typeface="Monotype Corsiva" pitchFamily="66" charset="0"/>
              </a:rPr>
              <a:t>Lesní  ticho, lesní studánka, lesní vůně,lesní zvířátka. Co je a co nám všechno dává les? Jestli to víš, odpověz! Bránu lesa otvíráme, vstupujeme tiše, podzim tu své řádky píše. Poznáváme stromy, plody, hladíme sametový mech a čistíme dech. Náš les z papíru a látky hodí se spíš do pohádky. Ale rostou tu i houby, žijí zvířátka a všechno vytvořila družinová děťátka.  O svém </a:t>
            </a:r>
            <a:r>
              <a:rPr lang="cs-CZ" sz="2400" b="1" dirty="0" err="1" smtClean="0">
                <a:solidFill>
                  <a:schemeClr val="accent2"/>
                </a:solidFill>
                <a:latin typeface="Monotype Corsiva" pitchFamily="66" charset="0"/>
              </a:rPr>
              <a:t>prapraprapradědovi</a:t>
            </a:r>
            <a:r>
              <a:rPr lang="cs-CZ" sz="2400" b="1" dirty="0" smtClean="0">
                <a:solidFill>
                  <a:schemeClr val="accent2"/>
                </a:solidFill>
                <a:latin typeface="Monotype Corsiva" pitchFamily="66" charset="0"/>
              </a:rPr>
              <a:t> přišel nám Martin vyprávět. Nebylo to jen pár vět. Dnes již víme, proč se Martin jmenoval,jak vojákem se stal a pak biskupem byl a jaký život vlastně žil. Co martinská je husa a co rohlíky a proč přijíždí na bílém koni, když sníh nepřivezl ani vloni. Příslušník Policie ČR </a:t>
            </a:r>
            <a:r>
              <a:rPr lang="cs-CZ" sz="2400" b="1" dirty="0" err="1" smtClean="0">
                <a:solidFill>
                  <a:schemeClr val="accent2"/>
                </a:solidFill>
                <a:latin typeface="Monotype Corsiva" pitchFamily="66" charset="0"/>
              </a:rPr>
              <a:t>prap.R</a:t>
            </a:r>
            <a:r>
              <a:rPr lang="cs-CZ" sz="2400" b="1" dirty="0" smtClean="0">
                <a:solidFill>
                  <a:schemeClr val="accent2"/>
                </a:solidFill>
                <a:latin typeface="Monotype Corsiva" pitchFamily="66" charset="0"/>
              </a:rPr>
              <a:t>. </a:t>
            </a:r>
            <a:r>
              <a:rPr lang="cs-CZ" sz="2400" b="1" dirty="0" err="1" smtClean="0">
                <a:solidFill>
                  <a:schemeClr val="accent2"/>
                </a:solidFill>
                <a:latin typeface="Monotype Corsiva" pitchFamily="66" charset="0"/>
              </a:rPr>
              <a:t>Uhnavý</a:t>
            </a:r>
            <a:r>
              <a:rPr lang="cs-CZ" sz="2400" b="1" dirty="0" smtClean="0">
                <a:solidFill>
                  <a:schemeClr val="accent2"/>
                </a:solidFill>
                <a:latin typeface="Monotype Corsiva" pitchFamily="66" charset="0"/>
              </a:rPr>
              <a:t> o bezpečnosti, pravidlech a řádu nám vypráví. Hrátky s perníkem čekaly na konec listopadu. A nikdo nechtěl zůstat vzadu.</a:t>
            </a:r>
          </a:p>
          <a:p>
            <a:pPr algn="ctr"/>
            <a:r>
              <a:rPr lang="cs-CZ" sz="2400" b="1" dirty="0" smtClean="0">
                <a:solidFill>
                  <a:schemeClr val="accent2"/>
                </a:solidFill>
                <a:latin typeface="Monotype Corsiva" pitchFamily="66" charset="0"/>
              </a:rPr>
              <a:t> </a:t>
            </a:r>
            <a:endParaRPr lang="cs-CZ" b="1" dirty="0" smtClean="0">
              <a:solidFill>
                <a:schemeClr val="accent2"/>
              </a:solidFill>
              <a:latin typeface="Monotype Corsiva" pitchFamily="66" charset="0"/>
            </a:endParaRP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31840" y="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cs-CZ" sz="5400" b="1" dirty="0" smtClean="0">
                <a:solidFill>
                  <a:schemeClr val="accent2"/>
                </a:solidFill>
                <a:latin typeface="Monotype Corsiva" pitchFamily="66" charset="0"/>
              </a:rPr>
              <a:t>Listopad</a:t>
            </a:r>
            <a:endParaRPr lang="cs-CZ" sz="54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915816" y="980728"/>
            <a:ext cx="300755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Les od jara do zimy</a:t>
            </a:r>
          </a:p>
        </p:txBody>
      </p:sp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Zástupný symbol pro obsah 3" descr="SAM_1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333375"/>
            <a:ext cx="8521700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SAM_1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64235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Zástupný symbol pro obsah 3" descr="SAM_1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4321175" cy="641508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4820" name="Obrázek 4" descr="SAM_16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392612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Zástupný symbol pro obsah 3" descr="SAM_1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4608513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5844" name="Obrázek 4" descr="SAM_15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335463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Zástupný symbol pro obsah 3" descr="SAM_1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6700"/>
            <a:ext cx="4537075" cy="640238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6868" name="Obrázek 4" descr="SAM_16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451643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Zástupný symbol pro obsah 4" descr="SAM_1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4164013" cy="64087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7892" name="Obrázek 5" descr="SAM_16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60350"/>
            <a:ext cx="444341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3" descr="SAM_1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537075" cy="64135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8916" name="Obrázek 4" descr="SAM_16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88913"/>
            <a:ext cx="43719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pro obsah 3" descr="SAM_1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9725" y="260350"/>
            <a:ext cx="8553450" cy="63579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>
              <a:latin typeface="Harrington" pitchFamily="82" charset="0"/>
            </a:endParaRPr>
          </a:p>
        </p:txBody>
      </p:sp>
    </p:spTree>
  </p:cSld>
  <p:clrMapOvr>
    <a:masterClrMapping/>
  </p:clrMapOvr>
  <p:transition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pro obsah 3" descr="SAM_1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53707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5435600" y="3213100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>
                <a:latin typeface="Harrington" pitchFamily="82" charset="0"/>
              </a:rPr>
              <a:t>Prap. R. Uhnavý</a:t>
            </a:r>
          </a:p>
        </p:txBody>
      </p:sp>
    </p:spTree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SAM_1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Zástupný symbol pro obsah 3" descr="SAM_1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321175" cy="6408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3012" name="Obrázek 4" descr="SAM_16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913"/>
            <a:ext cx="435451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Zástupný symbol pro obsah 3" descr="SAM_1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392613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172" name="Obrázek 5" descr="SAM_137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31958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pro obsah 3" descr="SAM_1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713788" cy="64833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Zástupný symbol pro obsah 3" descr="SAM_1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8" y="260350"/>
            <a:ext cx="8669337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Zástupný symbol pro obsah 3" descr="SAM_1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8" y="242888"/>
            <a:ext cx="8669337" cy="6281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Zástupný symbol pro obsah 3" descr="SAM_1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260350"/>
            <a:ext cx="8574087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sah 1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572000"/>
          </a:xfrm>
        </p:spPr>
        <p:txBody>
          <a:bodyPr/>
          <a:lstStyle/>
          <a:p>
            <a:pPr algn="ctr"/>
            <a:r>
              <a:rPr lang="cs-CZ" sz="2400" b="1" dirty="0" smtClean="0">
                <a:latin typeface="Monotype Corsiva" pitchFamily="66" charset="0"/>
              </a:rPr>
              <a:t>Mikuláš neztratil plášť, ani hlavu a ukázal družinovému davu jak to chodí v nebi i pekle.To zvlášť pro ty vzteklé.Vánoční přáníčka, svícínky a ozdoby nabíraly ty nejkrásnější podoby.Vznikaly s velkou slávou pro naši výstavu malou. První dárek od </a:t>
            </a:r>
            <a:r>
              <a:rPr lang="cs-CZ" sz="2400" b="1" dirty="0" err="1" smtClean="0">
                <a:latin typeface="Monotype Corsiva" pitchFamily="66" charset="0"/>
              </a:rPr>
              <a:t>čertíka</a:t>
            </a:r>
            <a:r>
              <a:rPr lang="cs-CZ" sz="2400" b="1" dirty="0" smtClean="0">
                <a:latin typeface="Monotype Corsiva" pitchFamily="66" charset="0"/>
              </a:rPr>
              <a:t> jsme dostali, když do Mariánských Lázní na vánoční výstavu ho vyslali. Penízky na tvořivý materiál a sladkosti udělaly nám hodně radosti. A na vánočním koncertě 14. 12. 2013 v Mariánských Lázních za zpěvu </a:t>
            </a:r>
            <a:r>
              <a:rPr lang="cs-CZ" sz="2400" b="1" dirty="0" err="1" smtClean="0">
                <a:latin typeface="Monotype Corsiva" pitchFamily="66" charset="0"/>
              </a:rPr>
              <a:t>J.Vojtka</a:t>
            </a:r>
            <a:r>
              <a:rPr lang="cs-CZ" sz="2400" b="1" dirty="0" smtClean="0">
                <a:latin typeface="Monotype Corsiva" pitchFamily="66" charset="0"/>
              </a:rPr>
              <a:t> a </a:t>
            </a:r>
            <a:r>
              <a:rPr lang="cs-CZ" sz="2400" b="1" dirty="0" err="1" smtClean="0">
                <a:latin typeface="Monotype Corsiva" pitchFamily="66" charset="0"/>
              </a:rPr>
              <a:t>K</a:t>
            </a:r>
            <a:r>
              <a:rPr lang="cs-CZ" sz="2400" b="1" dirty="0" smtClean="0">
                <a:latin typeface="Monotype Corsiva" pitchFamily="66" charset="0"/>
              </a:rPr>
              <a:t>.Brožové a přítomnosti mnoha významných hostů kultury a politiky předvede  svou krásu deset vítězných ozdob z celé republiky.(Z 4 205 přihlášených). Vánoční koledy, vánoční tradice a dárků pytel. To asi Ježíšek špatně slyšel…A ještě přišla nová zpráva, že Zuzka Zemánková (2.A)za soutěž „Od pramene k oceánu“,majitelkou čestného uznání se stává.</a:t>
            </a:r>
          </a:p>
          <a:p>
            <a:endParaRPr lang="cs-CZ" sz="2800" dirty="0" smtClean="0">
              <a:latin typeface="Monotype Corsiva" pitchFamily="66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11760" y="620688"/>
            <a:ext cx="8229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To k Vánocům patří</a:t>
            </a:r>
            <a:r>
              <a:rPr lang="cs-CZ" sz="4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..</a:t>
            </a:r>
            <a:endParaRPr lang="cs-CZ" sz="40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7864" y="332656"/>
            <a:ext cx="184537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Prosinec</a:t>
            </a:r>
          </a:p>
        </p:txBody>
      </p:sp>
    </p:spTree>
  </p:cSld>
  <p:clrMapOvr>
    <a:masterClrMapping/>
  </p:clrMapOvr>
  <p:transition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Zástupný symbol pro obsah 3" descr="SAM_1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47725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Zástupný symbol pro obsah 3" descr="SAM_1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Zástupný symbol pro obsah 3" descr="SAM_14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449763" cy="63627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1204" name="Obrázek 4" descr="SAM_15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42291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Zástupný symbol pro obsah 3" descr="SAM_15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2888"/>
            <a:ext cx="4319588" cy="6281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2228" name="Obrázek 4" descr="SAM_16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439102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Zástupný symbol pro obsah 3" descr="SAM_16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23838"/>
            <a:ext cx="8497887" cy="63007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3" descr="SAM_1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15913"/>
            <a:ext cx="8569325" cy="6281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Zástupný symbol pro obsah 3" descr="SAM_1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319588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4276" name="Obrázek 4" descr="SAM_1633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0350"/>
            <a:ext cx="42656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Zástupný symbol pro obsah 4" descr="SAM_1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24815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5300" name="Obrázek 5" descr="SAM_17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3021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Zástupný symbol pro obsah 3" descr="SAM_1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424862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Zástupný symbol pro obsah 3" descr="SAM_1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50838"/>
            <a:ext cx="8496300" cy="617378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Zástupný symbol pro obsah 3" descr="SAM_1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Zástupný symbol pro obsah 3" descr="SAM_1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333375"/>
            <a:ext cx="85740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Zástupný symbol pro obsah 3" descr="SAM_1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96300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Zástupný symbol pro obsah 3" descr="SAM_1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353425" cy="60483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Zástupný symbol pro obsah 3" descr="SAM_1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96300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pro obsah 3" descr="SAM_1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8" y="260350"/>
            <a:ext cx="8596312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Zástupný symbol pro obsah 3" descr="SAM_1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" y="404813"/>
            <a:ext cx="8515350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Zástupný symbol pro obsah 3" descr="SAM_1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64235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Zástupný symbol pro obsah 3" descr="SAM_1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333375"/>
            <a:ext cx="8574087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Zástupný symbol pro obsah 3" descr="SAM_1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Zástupný symbol pro obsah 3" descr="SAM_1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Zástupný symbol pro obsah 3" descr="SAM_1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Zástupný symbol pro obsah 3" descr="SAM_17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333375"/>
            <a:ext cx="85740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Zástupný symbol pro obsah 3" descr="SAM_1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333375"/>
            <a:ext cx="84042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Zástupný symbol pro obsah 3" descr="SAM_1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Zástupný symbol pro obsah 3" descr="SAM_1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Zástupný symbol pro obsah 3" descr="SAM_1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424815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3732" name="Obrázek 4" descr="SAM_1603.JPG rám pozadí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13" y="333375"/>
            <a:ext cx="4267200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Zástupný symbol pro obsah 3" descr="SAM_1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72000"/>
          </a:xfrm>
        </p:spPr>
        <p:txBody>
          <a:bodyPr/>
          <a:lstStyle/>
          <a:p>
            <a:pPr algn="ctr">
              <a:defRPr/>
            </a:pP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Kde jste, bílé pláně? Čekají na vás naše sáně! Družina je sice plná zimy, příroda však marně hledá rýmy. V našem lese sněží, na kopcích jezdí lyžaři, od mrazu červení ve tváři. Rostou nám tu sněhuláci a venku se hřiště v blátě ztrácí. A tak i naše tradiční </a:t>
            </a:r>
            <a:r>
              <a:rPr lang="cs-CZ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Švandalympiáda</a:t>
            </a: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s neobvyklými disciplinami odehrála se zpola mezi čtyřmi stěnami. Koncem měsíce </a:t>
            </a:r>
            <a:r>
              <a:rPr lang="cs-CZ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píšem</a:t>
            </a: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do diářů : začala nám „Soutěž novinářů. A pro „Afriku sněhuláci“,nedali nám žádnou práci. Protože sníh se stále někde ztrácí. A tak se rodili </a:t>
            </a:r>
            <a:r>
              <a:rPr lang="cs-CZ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hadráci</a:t>
            </a: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, </a:t>
            </a:r>
            <a:r>
              <a:rPr lang="cs-CZ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plasťáci</a:t>
            </a: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a </a:t>
            </a:r>
            <a:r>
              <a:rPr lang="cs-CZ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papíráci</a:t>
            </a:r>
            <a:r>
              <a:rPr lang="cs-CZ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.</a:t>
            </a:r>
          </a:p>
          <a:p>
            <a:pPr>
              <a:defRPr/>
            </a:pPr>
            <a:endParaRPr lang="cs-CZ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491880" y="0"/>
            <a:ext cx="8085584" cy="1124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b="1" dirty="0" smtClean="0">
                <a:latin typeface="Monotype Corsiva" pitchFamily="66" charset="0"/>
              </a:rPr>
              <a:t>Leden</a:t>
            </a:r>
            <a:endParaRPr lang="cs-CZ" sz="4400" b="1" dirty="0">
              <a:latin typeface="Monotype Corsiva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43808" y="980728"/>
            <a:ext cx="32447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Zima, </a:t>
            </a:r>
            <a:r>
              <a:rPr lang="cs-CZ" sz="3200" b="1" dirty="0" err="1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zima</a:t>
            </a: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všude je?</a:t>
            </a:r>
          </a:p>
        </p:txBody>
      </p:sp>
    </p:spTree>
  </p:cSld>
  <p:clrMapOvr>
    <a:masterClrMapping/>
  </p:clrMapOvr>
  <p:transition>
    <p:circl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Zástupný symbol pro obsah 3" descr="SAM_18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Zástupný symbol pro obsah 3" descr="SAM_18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464050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6804" name="Obrázek 4" descr="SAM_18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42595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Zástupný symbol pro obsah 3" descr="SAM_1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249738" cy="64801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7828" name="Obrázek 4" descr="SAM_18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88913"/>
            <a:ext cx="44450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Zástupný symbol pro obsah 3" descr="SAM_1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4321175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8852" name="Obrázek 4" descr="SAM_18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6434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Zástupný symbol pro obsah 3" descr="SAM_1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392613" cy="61928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79876" name="Obrázek 4" descr="SAM_18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2814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Zástupný symbol pro obsah 3" descr="SAM_1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1788"/>
            <a:ext cx="8424862" cy="61928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Zástupný symbol pro obsah 3" descr="SAM_1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522788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81924" name="Obrázek 4" descr="SAM_19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0350"/>
            <a:ext cx="43037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Zástupný symbol pro obsah 3" descr="SAM_1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1788"/>
            <a:ext cx="8496300" cy="61214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Zástupný symbol pro obsah 3" descr="SAM_1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1638"/>
            <a:ext cx="8424862" cy="60515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 descr="SAM_1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Zástupný symbol pro obsah 3" descr="SAM_1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Zástupný symbol pro obsah 3" descr="SAM_1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088" y="404813"/>
            <a:ext cx="8501062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Zástupný symbol pro obsah 3" descr="SAM_1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96300" cy="619283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Zástupný symbol pro obsah 4" descr="SAM_1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Zástupný symbol pro obsah 3" descr="SAM_1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327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Zástupný symbol pro obsah 3" descr="SAM_19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4738688" cy="626427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90116" name="Obrázek 4" descr="SAM_19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60350"/>
            <a:ext cx="431958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Zástupný symbol pro obsah 3" descr="SAM_1989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8913"/>
            <a:ext cx="4608512" cy="64103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1140" name="TextovéPole 4"/>
          <p:cNvSpPr txBox="1">
            <a:spLocks noChangeArrowheads="1"/>
          </p:cNvSpPr>
          <p:nvPr/>
        </p:nvSpPr>
        <p:spPr bwMode="auto">
          <a:xfrm>
            <a:off x="5651500" y="3357563"/>
            <a:ext cx="23102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atin typeface="Monotype Corsiva" pitchFamily="66" charset="0"/>
              </a:rPr>
              <a:t>Tisk z hloubky</a:t>
            </a:r>
          </a:p>
        </p:txBody>
      </p:sp>
      <p:sp>
        <p:nvSpPr>
          <p:cNvPr id="91141" name="TextovéPole 5"/>
          <p:cNvSpPr txBox="1">
            <a:spLocks noChangeArrowheads="1"/>
          </p:cNvSpPr>
          <p:nvPr/>
        </p:nvSpPr>
        <p:spPr bwMode="auto">
          <a:xfrm>
            <a:off x="5580063" y="2349500"/>
            <a:ext cx="2593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latin typeface="Monotype Corsiva" pitchFamily="66" charset="0"/>
              </a:rPr>
              <a:t>Zimní obrázky</a:t>
            </a:r>
          </a:p>
        </p:txBody>
      </p:sp>
    </p:spTree>
  </p:cSld>
  <p:clrMapOvr>
    <a:masterClrMapping/>
  </p:clrMapOvr>
  <p:transition>
    <p:circl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Zástupný symbol pro obsah 3" descr="SAM_19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8424862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Zástupný symbol pro obsah 3" descr="SAM_1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Zástupný symbol pro obsah 3" descr="SAM_1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" y="333375"/>
            <a:ext cx="8477250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Zástupný symbol pro obsah 3" descr="SAM_1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0200"/>
            <a:ext cx="8496300" cy="619442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850" y="1557338"/>
            <a:ext cx="8229600" cy="4572000"/>
          </a:xfrm>
        </p:spPr>
        <p:txBody>
          <a:bodyPr/>
          <a:lstStyle/>
          <a:p>
            <a:pPr algn="ctr">
              <a:defRPr/>
            </a:pP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Únor patřil místům, která rádi máme a důvěrně je známe.Obrázky domova, města,školy, družiny kreslíme. Víme, že sem patříme. Čteme pověsti o naší  Zemi a kraji. Chodíme na místa, kde si děti rády hrají. Velikonoční soutěžní slepice byla dokončena rázně a odeslána směrem na Mariánské Lázně. Studio Ferdy Mravence další úkol plnilo. Tvořilo reportáž a fotilo. Moje oblíbená rostlina – další soutěž začíná. A tak zase vyrábíme a malujeme. Zimě se pomalu vzdalujeme. A čím měsíc končí? Karnevalem se l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oučí. </a:t>
            </a:r>
          </a:p>
          <a:p>
            <a:pPr>
              <a:defRPr/>
            </a:pPr>
            <a:endParaRPr lang="cs-CZ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4400" y="-1714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</a:t>
            </a:r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Únor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5236" name="TextovéPole 3"/>
          <p:cNvSpPr txBox="1">
            <a:spLocks noChangeArrowheads="1"/>
          </p:cNvSpPr>
          <p:nvPr/>
        </p:nvSpPr>
        <p:spPr bwMode="auto">
          <a:xfrm>
            <a:off x="3132138" y="981075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>
                <a:latin typeface="Monotype Corsiva" pitchFamily="66" charset="0"/>
              </a:rPr>
              <a:t>Mám to tady rád</a:t>
            </a:r>
          </a:p>
        </p:txBody>
      </p:sp>
    </p:spTree>
  </p:cSld>
  <p:clrMapOvr>
    <a:masterClrMapping/>
  </p:clrMapOvr>
  <p:transition>
    <p:circl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Zástupný symbol pro obsah 3" descr="SAM_19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7900" y="260350"/>
            <a:ext cx="4176713" cy="6223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96260" name="Obrázek 4" descr="SAM_19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46085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Zástupný symbol pro obsah 3" descr="SAM_2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97887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7284" name="TextovéPole 4"/>
          <p:cNvSpPr txBox="1">
            <a:spLocks noChangeArrowheads="1"/>
          </p:cNvSpPr>
          <p:nvPr/>
        </p:nvSpPr>
        <p:spPr bwMode="auto">
          <a:xfrm>
            <a:off x="4643438" y="5445125"/>
            <a:ext cx="323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C00000"/>
                </a:solidFill>
                <a:latin typeface="Monotype Corsiva" pitchFamily="66" charset="0"/>
              </a:rPr>
              <a:t>„Moje oblíbená rostlina“</a:t>
            </a:r>
          </a:p>
        </p:txBody>
      </p:sp>
    </p:spTree>
  </p:cSld>
  <p:clrMapOvr>
    <a:masterClrMapping/>
  </p:clrMapOvr>
  <p:transition>
    <p:circl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Zástupný symbol pro obsah 3" descr="SAM_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260350"/>
            <a:ext cx="8404225" cy="63373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Zástupný symbol pro obsah 3" descr="SAM_2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535488" cy="64087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9332" name="TextovéPole 4"/>
          <p:cNvSpPr txBox="1">
            <a:spLocks noChangeArrowheads="1"/>
          </p:cNvSpPr>
          <p:nvPr/>
        </p:nvSpPr>
        <p:spPr bwMode="auto">
          <a:xfrm>
            <a:off x="4932363" y="2708275"/>
            <a:ext cx="3873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>
                <a:solidFill>
                  <a:srgbClr val="FFFF00"/>
                </a:solidFill>
                <a:latin typeface="Monotype Corsiva" pitchFamily="66" charset="0"/>
              </a:rPr>
              <a:t>Tvoříme z polystyrénu,</a:t>
            </a:r>
          </a:p>
          <a:p>
            <a:pPr algn="ctr"/>
            <a:r>
              <a:rPr lang="cs-CZ" sz="3200" b="1">
                <a:solidFill>
                  <a:srgbClr val="FFFF00"/>
                </a:solidFill>
                <a:latin typeface="Monotype Corsiva" pitchFamily="66" charset="0"/>
              </a:rPr>
              <a:t> barevných  odstřižků,</a:t>
            </a:r>
          </a:p>
          <a:p>
            <a:pPr algn="ctr"/>
            <a:r>
              <a:rPr lang="cs-CZ" sz="3200" b="1">
                <a:solidFill>
                  <a:srgbClr val="FFFF00"/>
                </a:solidFill>
                <a:latin typeface="Monotype Corsiva" pitchFamily="66" charset="0"/>
              </a:rPr>
              <a:t>barvených špejlí a plátna.</a:t>
            </a:r>
          </a:p>
        </p:txBody>
      </p:sp>
    </p:spTree>
  </p:cSld>
  <p:clrMapOvr>
    <a:masterClrMapping/>
  </p:clrMapOvr>
  <p:transition>
    <p:circl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Zástupný symbol pro obsah 3" descr="SAM_2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0356" name="TextovéPole 4"/>
          <p:cNvSpPr txBox="1">
            <a:spLocks noChangeArrowheads="1"/>
          </p:cNvSpPr>
          <p:nvPr/>
        </p:nvSpPr>
        <p:spPr bwMode="auto">
          <a:xfrm>
            <a:off x="2484438" y="1196975"/>
            <a:ext cx="2873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002060"/>
                </a:solidFill>
                <a:latin typeface="Monotype Corsiva" pitchFamily="66" charset="0"/>
              </a:rPr>
              <a:t>S praktikantkou Eliškou</a:t>
            </a:r>
          </a:p>
          <a:p>
            <a:pPr algn="ctr"/>
            <a:r>
              <a:rPr lang="cs-CZ" sz="2400" b="1">
                <a:solidFill>
                  <a:srgbClr val="002060"/>
                </a:solidFill>
                <a:latin typeface="Monotype Corsiva" pitchFamily="66" charset="0"/>
              </a:rPr>
              <a:t>Fischerovou</a:t>
            </a:r>
          </a:p>
        </p:txBody>
      </p:sp>
    </p:spTree>
  </p:cSld>
  <p:clrMapOvr>
    <a:masterClrMapping/>
  </p:clrMapOvr>
  <p:transition>
    <p:circl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Zástupný symbol pro obsah 5" descr="SAM_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24863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059113" y="5805488"/>
            <a:ext cx="33750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„Maskovaná družina“</a:t>
            </a:r>
          </a:p>
        </p:txBody>
      </p:sp>
    </p:spTree>
  </p:cSld>
  <p:clrMapOvr>
    <a:masterClrMapping/>
  </p:clrMapOvr>
  <p:transition>
    <p:circl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Zástupný symbol pro obsah 3" descr="SAM_2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4522788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02404" name="Obrázek 4" descr="SAM_20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33375"/>
            <a:ext cx="4389437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Zástupný symbol pro obsah 3" descr="SAM_2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5925" y="404813"/>
            <a:ext cx="8404225" cy="611981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Zástupný symbol pro obsah 3" descr="SAM_2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424862" cy="61912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-171450"/>
            <a:ext cx="8229600" cy="1219200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ransition>
    <p:circl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740</Words>
  <Application>Microsoft Office PowerPoint</Application>
  <PresentationFormat>Předvádění na obrazovce (4:3)</PresentationFormat>
  <Paragraphs>79</Paragraphs>
  <Slides>191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191</vt:i4>
      </vt:variant>
    </vt:vector>
  </HeadingPairs>
  <TitlesOfParts>
    <vt:vector size="192" baseType="lpstr">
      <vt:lpstr>Papír</vt:lpstr>
      <vt:lpstr>Snímek 1</vt:lpstr>
      <vt:lpstr>Učíme se společně, jak se chovat bezpečně.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Říjen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Listopad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To k Vánocům patří..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Leden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                         Únor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Březen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  <vt:lpstr>Snímek 131</vt:lpstr>
      <vt:lpstr>Snímek 132</vt:lpstr>
      <vt:lpstr>Snímek 133</vt:lpstr>
      <vt:lpstr>Snímek 134</vt:lpstr>
      <vt:lpstr>Snímek 135</vt:lpstr>
      <vt:lpstr>Snímek 136</vt:lpstr>
      <vt:lpstr>Snímek 137</vt:lpstr>
      <vt:lpstr>Snímek 138</vt:lpstr>
      <vt:lpstr>Snímek 139</vt:lpstr>
      <vt:lpstr>Snímek 140</vt:lpstr>
      <vt:lpstr>Snímek 141</vt:lpstr>
      <vt:lpstr>Snímek 142</vt:lpstr>
      <vt:lpstr>Snímek 143</vt:lpstr>
      <vt:lpstr>Snímek 144</vt:lpstr>
      <vt:lpstr>Snímek 145</vt:lpstr>
      <vt:lpstr>Snímek 146</vt:lpstr>
      <vt:lpstr>Snímek 147</vt:lpstr>
      <vt:lpstr>Snímek 148</vt:lpstr>
      <vt:lpstr>Snímek 149</vt:lpstr>
      <vt:lpstr>Snímek 150</vt:lpstr>
      <vt:lpstr>Snímek 151</vt:lpstr>
      <vt:lpstr>Snímek 152</vt:lpstr>
      <vt:lpstr>Snímek 153</vt:lpstr>
      <vt:lpstr>Snímek 154</vt:lpstr>
      <vt:lpstr>Snímek 155</vt:lpstr>
      <vt:lpstr>Snímek 156</vt:lpstr>
      <vt:lpstr>Snímek 157</vt:lpstr>
      <vt:lpstr>Snímek 158</vt:lpstr>
      <vt:lpstr>Snímek 159</vt:lpstr>
      <vt:lpstr>Snímek 160</vt:lpstr>
      <vt:lpstr>Snímek 161</vt:lpstr>
      <vt:lpstr>Snímek 162</vt:lpstr>
      <vt:lpstr>Snímek 163</vt:lpstr>
      <vt:lpstr>Snímek 164</vt:lpstr>
      <vt:lpstr>Červen</vt:lpstr>
      <vt:lpstr>Snímek 166</vt:lpstr>
      <vt:lpstr>Snímek 167</vt:lpstr>
      <vt:lpstr>Snímek 168</vt:lpstr>
      <vt:lpstr>Snímek 169</vt:lpstr>
      <vt:lpstr>Snímek 170</vt:lpstr>
      <vt:lpstr>Snímek 171</vt:lpstr>
      <vt:lpstr>Snímek 172</vt:lpstr>
      <vt:lpstr>Snímek 173</vt:lpstr>
      <vt:lpstr>Snímek 174</vt:lpstr>
      <vt:lpstr>Snímek 175</vt:lpstr>
      <vt:lpstr>Snímek 176</vt:lpstr>
      <vt:lpstr>Snímek 177</vt:lpstr>
      <vt:lpstr>Snímek 178</vt:lpstr>
      <vt:lpstr>Snímek 179</vt:lpstr>
      <vt:lpstr>Snímek 180</vt:lpstr>
      <vt:lpstr>Snímek 181</vt:lpstr>
      <vt:lpstr>Snímek 182</vt:lpstr>
      <vt:lpstr>Snímek 183</vt:lpstr>
      <vt:lpstr>Snímek 184</vt:lpstr>
      <vt:lpstr>Snímek 185</vt:lpstr>
      <vt:lpstr>Snímek 186</vt:lpstr>
      <vt:lpstr>Snímek 187</vt:lpstr>
      <vt:lpstr>Snímek 188</vt:lpstr>
      <vt:lpstr>Snímek 189</vt:lpstr>
      <vt:lpstr>Snímek 190</vt:lpstr>
      <vt:lpstr>Snímek 191</vt:lpstr>
    </vt:vector>
  </TitlesOfParts>
  <Company>Borůvka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Jindřich</dc:creator>
  <cp:lastModifiedBy>Jindřich</cp:lastModifiedBy>
  <cp:revision>92</cp:revision>
  <dcterms:created xsi:type="dcterms:W3CDTF">2013-07-07T14:31:29Z</dcterms:created>
  <dcterms:modified xsi:type="dcterms:W3CDTF">2014-06-26T19:38:32Z</dcterms:modified>
</cp:coreProperties>
</file>